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56" r:id="rId3"/>
    <p:sldId id="267" r:id="rId4"/>
    <p:sldId id="268" r:id="rId5"/>
    <p:sldId id="269" r:id="rId6"/>
    <p:sldId id="272" r:id="rId7"/>
    <p:sldId id="270" r:id="rId8"/>
    <p:sldId id="263" r:id="rId9"/>
    <p:sldId id="264" r:id="rId10"/>
    <p:sldId id="273" r:id="rId11"/>
    <p:sldId id="271"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6611" autoAdjust="0"/>
  </p:normalViewPr>
  <p:slideViewPr>
    <p:cSldViewPr snapToGrid="0">
      <p:cViewPr varScale="1">
        <p:scale>
          <a:sx n="59" d="100"/>
          <a:sy n="59" d="100"/>
        </p:scale>
        <p:origin x="13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41C7D-3D77-4766-BFA2-098DA5C04552}" type="datetimeFigureOut">
              <a:rPr lang="en-GB" smtClean="0"/>
              <a:t>17/12/2019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D356-7BB6-4C35-9D91-253EA2479861}" type="slidenum">
              <a:rPr lang="en-GB" smtClean="0"/>
              <a:t>‹#›</a:t>
            </a:fld>
            <a:endParaRPr lang="en-GB"/>
          </a:p>
        </p:txBody>
      </p:sp>
    </p:spTree>
    <p:extLst>
      <p:ext uri="{BB962C8B-B14F-4D97-AF65-F5344CB8AC3E}">
        <p14:creationId xmlns:p14="http://schemas.microsoft.com/office/powerpoint/2010/main" val="375813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2</a:t>
            </a:fld>
            <a:endParaRPr lang="en-GB"/>
          </a:p>
        </p:txBody>
      </p:sp>
    </p:spTree>
    <p:extLst>
      <p:ext uri="{BB962C8B-B14F-4D97-AF65-F5344CB8AC3E}">
        <p14:creationId xmlns:p14="http://schemas.microsoft.com/office/powerpoint/2010/main" val="309493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11</a:t>
            </a:fld>
            <a:endParaRPr lang="en-GB"/>
          </a:p>
        </p:txBody>
      </p:sp>
    </p:spTree>
    <p:extLst>
      <p:ext uri="{BB962C8B-B14F-4D97-AF65-F5344CB8AC3E}">
        <p14:creationId xmlns:p14="http://schemas.microsoft.com/office/powerpoint/2010/main" val="114267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Odd</a:t>
            </a:r>
            <a:r>
              <a:rPr lang="en-GB" baseline="0" dirty="0"/>
              <a:t> one out activities should promote thinking and discussion. Children should be encouraged to offer suggestions and possibilities, secure in the knowledge that there is absolutely no definite correct or incorrect answer to the question. Ask children to suggest as many different responses as they can and give reasons for each one, for example: metal because it is not transparent but glass and plastic are, metal because you can’t make a bottle out of it but you can have plastic and glass bottles, glass because it can smash easily, metal because it conducts electricity etc. Odd one out activities are a great way to discover what children already know about a subject matter and also to uncover children’s misconceptions about science, in this case about materials.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CCD356-7BB6-4C35-9D91-253EA2479861}" type="slidenum">
              <a:rPr lang="en-GB" smtClean="0"/>
              <a:t>3</a:t>
            </a:fld>
            <a:endParaRPr lang="en-GB"/>
          </a:p>
        </p:txBody>
      </p:sp>
    </p:spTree>
    <p:extLst>
      <p:ext uri="{BB962C8B-B14F-4D97-AF65-F5344CB8AC3E}">
        <p14:creationId xmlns:p14="http://schemas.microsoft.com/office/powerpoint/2010/main" val="26263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Collect suggestions from the class and discuss how almost everything around us can be made from plastic, with reference to its properties, such as: it is lightweight, low in cost, </a:t>
            </a:r>
            <a:r>
              <a:rPr lang="en-GB" sz="1200" b="0" kern="1200" dirty="0">
                <a:solidFill>
                  <a:schemeClr val="tx1"/>
                </a:solidFill>
                <a:effectLst/>
                <a:latin typeface="+mn-lt"/>
                <a:ea typeface="+mn-ea"/>
                <a:cs typeface="+mn-cs"/>
              </a:rPr>
              <a:t>durable</a:t>
            </a:r>
            <a:r>
              <a:rPr lang="en-GB" sz="1200" kern="1200" dirty="0">
                <a:solidFill>
                  <a:schemeClr val="tx1"/>
                </a:solidFill>
                <a:effectLst/>
                <a:latin typeface="+mn-lt"/>
                <a:ea typeface="+mn-ea"/>
                <a:cs typeface="+mn-cs"/>
              </a:rPr>
              <a:t>  can be moulded, shaped and coloured into almost any object</a:t>
            </a:r>
            <a:r>
              <a:rPr lang="en-GB" sz="1200" kern="1200" baseline="0" dirty="0">
                <a:solidFill>
                  <a:schemeClr val="tx1"/>
                </a:solidFill>
                <a:effectLst/>
                <a:latin typeface="+mn-lt"/>
                <a:ea typeface="+mn-ea"/>
                <a:cs typeface="+mn-cs"/>
              </a:rPr>
              <a:t> and is also long lasting.</a:t>
            </a:r>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4</a:t>
            </a:fld>
            <a:endParaRPr lang="en-GB"/>
          </a:p>
        </p:txBody>
      </p:sp>
    </p:spTree>
    <p:extLst>
      <p:ext uri="{BB962C8B-B14F-4D97-AF65-F5344CB8AC3E}">
        <p14:creationId xmlns:p14="http://schemas.microsoft.com/office/powerpoint/2010/main" val="3497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should continue to think about the sustainability of plastic. Explain that many plastics are practically </a:t>
            </a:r>
            <a:r>
              <a:rPr lang="en-GB" sz="1200" b="1" kern="1200" dirty="0">
                <a:solidFill>
                  <a:schemeClr val="tx1"/>
                </a:solidFill>
                <a:effectLst/>
                <a:latin typeface="+mn-lt"/>
                <a:ea typeface="+mn-ea"/>
                <a:cs typeface="+mn-cs"/>
              </a:rPr>
              <a:t>non-degradable</a:t>
            </a:r>
            <a:r>
              <a:rPr lang="en-GB" sz="1200" kern="1200" dirty="0">
                <a:solidFill>
                  <a:schemeClr val="tx1"/>
                </a:solidFill>
                <a:effectLst/>
                <a:latin typeface="+mn-lt"/>
                <a:ea typeface="+mn-ea"/>
                <a:cs typeface="+mn-cs"/>
              </a:rPr>
              <a:t> , which means that they remain in excellent condition for long periods of time. It could take many years for certain types of plastics to rot away or degrade!  Discuss how, with an increasing focus on protecting he environment,</a:t>
            </a:r>
            <a:r>
              <a:rPr lang="en-GB" sz="1200" kern="1200" baseline="0" dirty="0">
                <a:solidFill>
                  <a:schemeClr val="tx1"/>
                </a:solidFill>
                <a:effectLst/>
                <a:latin typeface="+mn-lt"/>
                <a:ea typeface="+mn-ea"/>
                <a:cs typeface="+mn-cs"/>
              </a:rPr>
              <a:t> scientists and engineers are</a:t>
            </a:r>
            <a:r>
              <a:rPr lang="en-GB" sz="1200" b="0" i="0" u="none" strike="noStrike" kern="1200" dirty="0">
                <a:solidFill>
                  <a:schemeClr val="tx1"/>
                </a:solidFill>
                <a:effectLst/>
                <a:latin typeface="+mn-lt"/>
                <a:ea typeface="+mn-ea"/>
                <a:cs typeface="+mn-cs"/>
              </a:rPr>
              <a:t> designing plastics that will disappear much more quickly. The</a:t>
            </a:r>
            <a:r>
              <a:rPr lang="en-GB" sz="1200" b="0" i="0" u="none" strike="noStrike" kern="1200" baseline="0" dirty="0">
                <a:solidFill>
                  <a:schemeClr val="tx1"/>
                </a:solidFill>
                <a:effectLst/>
                <a:latin typeface="+mn-lt"/>
                <a:ea typeface="+mn-ea"/>
                <a:cs typeface="+mn-cs"/>
              </a:rPr>
              <a:t> main examples of these are</a:t>
            </a:r>
            <a:r>
              <a:rPr lang="en-GB" sz="1200" b="0" i="0" u="none" strike="noStrike" kern="1200" dirty="0">
                <a:solidFill>
                  <a:schemeClr val="tx1"/>
                </a:solidFill>
                <a:effectLst/>
                <a:latin typeface="+mn-lt"/>
                <a:ea typeface="+mn-ea"/>
                <a:cs typeface="+mn-cs"/>
              </a:rPr>
              <a:t> </a:t>
            </a:r>
            <a:r>
              <a:rPr lang="en-GB" sz="1200" b="1" i="0" u="none" strike="noStrike" kern="1200" dirty="0">
                <a:solidFill>
                  <a:schemeClr val="tx1"/>
                </a:solidFill>
                <a:effectLst/>
                <a:latin typeface="+mn-lt"/>
                <a:ea typeface="+mn-ea"/>
                <a:cs typeface="+mn-cs"/>
              </a:rPr>
              <a:t>bioplastics</a:t>
            </a:r>
            <a:r>
              <a:rPr lang="en-GB" sz="1200" b="0" i="0" u="none" strike="noStrike" kern="1200" dirty="0">
                <a:solidFill>
                  <a:schemeClr val="tx1"/>
                </a:solidFill>
                <a:effectLst/>
                <a:latin typeface="+mn-lt"/>
                <a:ea typeface="+mn-ea"/>
                <a:cs typeface="+mn-cs"/>
              </a:rPr>
              <a:t> made from natural materials such as corn starch or sugarcane,</a:t>
            </a:r>
            <a:r>
              <a:rPr lang="en-GB" sz="1200" b="0" i="0" u="none" strike="noStrike" kern="1200" baseline="0" dirty="0">
                <a:solidFill>
                  <a:schemeClr val="tx1"/>
                </a:solidFill>
                <a:effectLst/>
                <a:latin typeface="+mn-lt"/>
                <a:ea typeface="+mn-ea"/>
                <a:cs typeface="+mn-cs"/>
              </a:rPr>
              <a:t> </a:t>
            </a:r>
            <a:r>
              <a:rPr lang="en-GB" sz="1200" b="1" i="0" u="none" strike="noStrike" kern="1200" baseline="0" dirty="0">
                <a:solidFill>
                  <a:schemeClr val="tx1"/>
                </a:solidFill>
                <a:effectLst/>
                <a:latin typeface="+mn-lt"/>
                <a:ea typeface="+mn-ea"/>
                <a:cs typeface="+mn-cs"/>
              </a:rPr>
              <a:t>b</a:t>
            </a:r>
            <a:r>
              <a:rPr lang="en-GB" sz="1200" b="1" i="0" u="none" strike="noStrike" kern="1200" dirty="0">
                <a:solidFill>
                  <a:schemeClr val="tx1"/>
                </a:solidFill>
                <a:effectLst/>
                <a:latin typeface="+mn-lt"/>
                <a:ea typeface="+mn-ea"/>
                <a:cs typeface="+mn-cs"/>
              </a:rPr>
              <a:t>iodegradable plastics</a:t>
            </a:r>
            <a:r>
              <a:rPr lang="en-GB" sz="1200" b="0" i="0" u="none" strike="noStrike" kern="1200" dirty="0">
                <a:solidFill>
                  <a:schemeClr val="tx1"/>
                </a:solidFill>
                <a:effectLst/>
                <a:latin typeface="+mn-lt"/>
                <a:ea typeface="+mn-ea"/>
                <a:cs typeface="+mn-cs"/>
              </a:rPr>
              <a:t> made from traditional petrochemicals, which are engineered to break down more quickly, and </a:t>
            </a:r>
            <a:r>
              <a:rPr lang="en-GB" sz="1200" b="1" i="0" u="none" strike="noStrike" kern="1200" dirty="0">
                <a:solidFill>
                  <a:schemeClr val="tx1"/>
                </a:solidFill>
                <a:effectLst/>
                <a:latin typeface="+mn-lt"/>
                <a:ea typeface="+mn-ea"/>
                <a:cs typeface="+mn-cs"/>
              </a:rPr>
              <a:t>eco/recycled plastics</a:t>
            </a:r>
            <a:r>
              <a:rPr lang="en-GB" sz="1200" b="0" i="0" u="none" strike="noStrike" kern="1200" dirty="0">
                <a:solidFill>
                  <a:schemeClr val="tx1"/>
                </a:solidFill>
                <a:effectLst/>
                <a:latin typeface="+mn-lt"/>
                <a:ea typeface="+mn-ea"/>
                <a:cs typeface="+mn-cs"/>
              </a:rPr>
              <a:t>, which are simply plastics made from recycled plastic materials rather than raw petrochemicals. Explain</a:t>
            </a:r>
            <a:r>
              <a:rPr lang="en-GB" sz="1200" b="0" i="0" u="none" strike="noStrike" kern="1200" baseline="0" dirty="0">
                <a:solidFill>
                  <a:schemeClr val="tx1"/>
                </a:solidFill>
                <a:effectLst/>
                <a:latin typeface="+mn-lt"/>
                <a:ea typeface="+mn-ea"/>
                <a:cs typeface="+mn-cs"/>
              </a:rPr>
              <a:t> that many</a:t>
            </a:r>
            <a:r>
              <a:rPr lang="en-GB" sz="1200" b="0" i="0" u="none" strike="noStrike" kern="1200" dirty="0">
                <a:solidFill>
                  <a:schemeClr val="tx1"/>
                </a:solidFill>
                <a:effectLst/>
                <a:latin typeface="+mn-lt"/>
                <a:ea typeface="+mn-ea"/>
                <a:cs typeface="+mn-cs"/>
              </a:rPr>
              <a:t> household and business products are now being manufactured using biodegradable plastics, such as:</a:t>
            </a:r>
          </a:p>
          <a:p>
            <a:r>
              <a:rPr lang="en-GB" sz="1200" b="0" i="0" u="none" strike="noStrike" kern="1200" dirty="0">
                <a:solidFill>
                  <a:schemeClr val="tx1"/>
                </a:solidFill>
                <a:effectLst/>
                <a:latin typeface="+mn-lt"/>
                <a:ea typeface="+mn-ea"/>
                <a:cs typeface="+mn-cs"/>
              </a:rPr>
              <a:t>Foam packaging, which includes starch-based loose-fill packaging — packing peanuts</a:t>
            </a:r>
          </a:p>
          <a:p>
            <a:r>
              <a:rPr lang="en-GB" sz="1200" b="0" i="0" u="none" strike="noStrike" kern="1200" dirty="0">
                <a:solidFill>
                  <a:schemeClr val="tx1"/>
                </a:solidFill>
                <a:effectLst/>
                <a:latin typeface="+mn-lt"/>
                <a:ea typeface="+mn-ea"/>
                <a:cs typeface="+mn-cs"/>
              </a:rPr>
              <a:t>Mulch</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sheeting for gardening / agriculture</a:t>
            </a:r>
          </a:p>
          <a:p>
            <a:r>
              <a:rPr lang="en-GB" sz="1200" b="0" i="0" u="none" strike="noStrike" kern="1200" dirty="0">
                <a:solidFill>
                  <a:schemeClr val="tx1"/>
                </a:solidFill>
                <a:effectLst/>
                <a:latin typeface="+mn-lt"/>
                <a:ea typeface="+mn-ea"/>
                <a:cs typeface="+mn-cs"/>
              </a:rPr>
              <a:t>Paper coatings for cups and cartons</a:t>
            </a:r>
          </a:p>
          <a:p>
            <a:r>
              <a:rPr lang="en-GB" sz="1200" b="0" i="0" u="none" strike="noStrike" kern="1200" dirty="0">
                <a:solidFill>
                  <a:schemeClr val="tx1"/>
                </a:solidFill>
                <a:effectLst/>
                <a:latin typeface="+mn-lt"/>
                <a:ea typeface="+mn-ea"/>
                <a:cs typeface="+mn-cs"/>
              </a:rPr>
              <a:t>Textiles and nonwoven fabrics</a:t>
            </a:r>
          </a:p>
          <a:p>
            <a:r>
              <a:rPr lang="en-GB" sz="1200" b="0" i="0" u="none" strike="noStrike" kern="1200" dirty="0">
                <a:solidFill>
                  <a:schemeClr val="tx1"/>
                </a:solidFill>
                <a:effectLst/>
                <a:latin typeface="+mn-lt"/>
                <a:ea typeface="+mn-ea"/>
                <a:cs typeface="+mn-cs"/>
              </a:rPr>
              <a:t>Medical devices such as sutures and implants</a:t>
            </a:r>
          </a:p>
          <a:p>
            <a:r>
              <a:rPr lang="en-GB" sz="1200" b="0" i="0" u="none" strike="noStrike" kern="1200" dirty="0">
                <a:solidFill>
                  <a:schemeClr val="tx1"/>
                </a:solidFill>
                <a:effectLst/>
                <a:latin typeface="+mn-lt"/>
                <a:ea typeface="+mn-ea"/>
                <a:cs typeface="+mn-cs"/>
              </a:rPr>
              <a:t>Downhole tools for oil and gas field operations</a:t>
            </a:r>
          </a:p>
          <a:p>
            <a:r>
              <a:rPr lang="en-GB" sz="1200" b="0" i="0" u="none" strike="noStrike" kern="1200" dirty="0">
                <a:solidFill>
                  <a:schemeClr val="tx1"/>
                </a:solidFill>
                <a:effectLst/>
                <a:latin typeface="+mn-lt"/>
                <a:ea typeface="+mn-ea"/>
                <a:cs typeface="+mn-cs"/>
              </a:rPr>
              <a:t>3-D printing filament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a:t>
            </a:r>
            <a:r>
              <a:rPr lang="en-GB" sz="1200" kern="1200" baseline="0" dirty="0">
                <a:solidFill>
                  <a:schemeClr val="tx1"/>
                </a:solidFill>
                <a:effectLst/>
                <a:latin typeface="+mn-lt"/>
                <a:ea typeface="+mn-ea"/>
                <a:cs typeface="+mn-cs"/>
              </a:rPr>
              <a:t> how biodegradable plastics </a:t>
            </a:r>
            <a:r>
              <a:rPr lang="en-GB" sz="1200" kern="1200" dirty="0">
                <a:solidFill>
                  <a:schemeClr val="tx1"/>
                </a:solidFill>
                <a:effectLst/>
                <a:latin typeface="+mn-lt"/>
                <a:ea typeface="+mn-ea"/>
                <a:cs typeface="+mn-cs"/>
              </a:rPr>
              <a:t>have specific uses, such as for the</a:t>
            </a:r>
            <a:r>
              <a:rPr lang="en-GB" sz="1200" kern="1200" baseline="0" dirty="0">
                <a:solidFill>
                  <a:schemeClr val="tx1"/>
                </a:solidFill>
                <a:effectLst/>
                <a:latin typeface="+mn-lt"/>
                <a:ea typeface="+mn-ea"/>
                <a:cs typeface="+mn-cs"/>
              </a:rPr>
              <a:t> products listed above, however</a:t>
            </a:r>
            <a:r>
              <a:rPr lang="en-GB" sz="1200" kern="1200" dirty="0">
                <a:solidFill>
                  <a:schemeClr val="tx1"/>
                </a:solidFill>
                <a:effectLst/>
                <a:latin typeface="+mn-lt"/>
                <a:ea typeface="+mn-ea"/>
                <a:cs typeface="+mn-cs"/>
              </a:rPr>
              <a:t> would be no good in items such as window frames!!</a:t>
            </a: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5</a:t>
            </a:fld>
            <a:endParaRPr lang="en-GB"/>
          </a:p>
        </p:txBody>
      </p:sp>
    </p:spTree>
    <p:extLst>
      <p:ext uri="{BB962C8B-B14F-4D97-AF65-F5344CB8AC3E}">
        <p14:creationId xmlns:p14="http://schemas.microsoft.com/office/powerpoint/2010/main" val="359924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to think about what happens to plastic objects once they are no longer needed and </a:t>
            </a:r>
            <a:r>
              <a:rPr lang="en-GB" sz="1200" b="0" kern="1200" dirty="0">
                <a:solidFill>
                  <a:schemeClr val="tx1"/>
                </a:solidFill>
                <a:effectLst/>
                <a:latin typeface="+mn-lt"/>
                <a:ea typeface="+mn-ea"/>
                <a:cs typeface="+mn-cs"/>
              </a:rPr>
              <a:t>what impact this might have on our environment.</a:t>
            </a:r>
          </a:p>
          <a:p>
            <a:r>
              <a:rPr lang="en-GB" sz="1200" b="0" kern="1200" dirty="0">
                <a:solidFill>
                  <a:schemeClr val="tx1"/>
                </a:solidFill>
                <a:effectLst/>
                <a:latin typeface="+mn-lt"/>
                <a:ea typeface="+mn-ea"/>
                <a:cs typeface="+mn-cs"/>
              </a:rPr>
              <a:t>Discuss how a huge amount of plastic is buried in landfill sites where it eventually breaks down into tiny particles that can pollute our soil and water. Many plastic items are also often left in the natural environment as litter, which could end up as pollution in the oceans. </a:t>
            </a: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6</a:t>
            </a:fld>
            <a:endParaRPr lang="en-GB"/>
          </a:p>
        </p:txBody>
      </p:sp>
    </p:spTree>
    <p:extLst>
      <p:ext uri="{BB962C8B-B14F-4D97-AF65-F5344CB8AC3E}">
        <p14:creationId xmlns:p14="http://schemas.microsoft.com/office/powerpoint/2010/main" val="306858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Calibri" panose="020F0502020204030204" pitchFamily="34" charset="0"/>
                <a:cs typeface="Times New Roman" panose="02020603050405020304" pitchFamily="18" charset="0"/>
              </a:rPr>
              <a:t>Conclude with the children that the best outcome to increase the sustainability of plastic is to reduce the amount of plastics we use or, for a plastic item that has been used, is for it to be reused or </a:t>
            </a:r>
            <a:r>
              <a:rPr lang="en-GB" b="0" dirty="0">
                <a:latin typeface="Arial" panose="020B0604020202020204" pitchFamily="34" charset="0"/>
                <a:ea typeface="Calibri" panose="020F0502020204030204" pitchFamily="34" charset="0"/>
                <a:cs typeface="Times New Roman" panose="02020603050405020304" pitchFamily="18" charset="0"/>
              </a:rPr>
              <a:t>recycled</a:t>
            </a:r>
            <a:r>
              <a:rPr lang="en-GB" dirty="0">
                <a:latin typeface="Arial" panose="020B0604020202020204" pitchFamily="34" charset="0"/>
                <a:ea typeface="Calibri" panose="020F0502020204030204" pitchFamily="34" charset="0"/>
                <a:cs typeface="Times New Roman" panose="02020603050405020304" pitchFamily="18" charset="0"/>
              </a:rPr>
              <a:t> into a new product to be used again as many times as possible. However, explain that not all plastics can be recycled easily. Explain</a:t>
            </a:r>
            <a:r>
              <a:rPr lang="en-GB" baseline="0" dirty="0">
                <a:latin typeface="Arial" panose="020B0604020202020204" pitchFamily="34" charset="0"/>
                <a:ea typeface="Calibri" panose="020F0502020204030204" pitchFamily="34" charset="0"/>
                <a:cs typeface="Times New Roman" panose="02020603050405020304" pitchFamily="18" charset="0"/>
              </a:rPr>
              <a:t> that t</a:t>
            </a:r>
            <a:r>
              <a:rPr lang="en-GB" dirty="0">
                <a:latin typeface="Arial" panose="020B0604020202020204" pitchFamily="34" charset="0"/>
                <a:ea typeface="Calibri" panose="020F0502020204030204" pitchFamily="34" charset="0"/>
                <a:cs typeface="Times New Roman" panose="02020603050405020304" pitchFamily="18" charset="0"/>
              </a:rPr>
              <a:t>here are ‘low grade’ plastics that are very difficult to break down at recycling plants and hard to recycle. </a:t>
            </a:r>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7</a:t>
            </a:fld>
            <a:endParaRPr lang="en-GB"/>
          </a:p>
        </p:txBody>
      </p:sp>
    </p:spTree>
    <p:extLst>
      <p:ext uri="{BB962C8B-B14F-4D97-AF65-F5344CB8AC3E}">
        <p14:creationId xmlns:p14="http://schemas.microsoft.com/office/powerpoint/2010/main" val="360647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Calibri" panose="020F0502020204030204" pitchFamily="34" charset="0"/>
                <a:cs typeface="Times New Roman" panose="02020603050405020304" pitchFamily="18" charset="0"/>
              </a:rPr>
              <a:t>Refer back to</a:t>
            </a:r>
            <a:r>
              <a:rPr lang="en-GB" baseline="0" dirty="0">
                <a:latin typeface="Arial" panose="020B0604020202020204" pitchFamily="34" charset="0"/>
                <a:ea typeface="Calibri" panose="020F0502020204030204" pitchFamily="34" charset="0"/>
                <a:cs typeface="Times New Roman" panose="02020603050405020304" pitchFamily="18" charset="0"/>
              </a:rPr>
              <a:t> the Introduction of the main activity and ask children which different types of plastics they can name. They should remember the name of PVC (polyvinyl chloride) -</a:t>
            </a:r>
            <a:r>
              <a:rPr lang="en-GB" dirty="0">
                <a:latin typeface="Arial" panose="020B0604020202020204" pitchFamily="34" charset="0"/>
                <a:ea typeface="Calibri" panose="020F0502020204030204" pitchFamily="34" charset="0"/>
                <a:cs typeface="Times New Roman" panose="02020603050405020304" pitchFamily="18" charset="0"/>
              </a:rPr>
              <a:t> a type of plastic met in the </a:t>
            </a:r>
            <a:r>
              <a:rPr lang="en-GB" dirty="0"/>
              <a:t>‘Which Plastic?’ </a:t>
            </a:r>
            <a:r>
              <a:rPr lang="en-GB" dirty="0">
                <a:latin typeface="Arial" panose="020B0604020202020204" pitchFamily="34" charset="0"/>
                <a:ea typeface="Calibri" panose="020F0502020204030204" pitchFamily="34" charset="0"/>
                <a:cs typeface="Times New Roman" panose="02020603050405020304" pitchFamily="18" charset="0"/>
              </a:rPr>
              <a:t>main activity, used to make products such as bank cards, pipes and clear food wrapping. Explain that a</a:t>
            </a:r>
            <a:r>
              <a:rPr lang="en-GB" baseline="0" dirty="0">
                <a:latin typeface="Arial" panose="020B0604020202020204" pitchFamily="34" charset="0"/>
                <a:ea typeface="Calibri" panose="020F0502020204030204" pitchFamily="34" charset="0"/>
                <a:cs typeface="Times New Roman" panose="02020603050405020304" pitchFamily="18" charset="0"/>
              </a:rPr>
              <a:t> version of this is called U-PVC (</a:t>
            </a:r>
            <a:r>
              <a:rPr lang="en-GB" sz="1200" b="0" i="0" u="none" strike="noStrike" kern="1200" dirty="0" err="1">
                <a:solidFill>
                  <a:schemeClr val="tx1"/>
                </a:solidFill>
                <a:effectLst/>
                <a:latin typeface="+mn-lt"/>
                <a:ea typeface="+mn-ea"/>
                <a:cs typeface="+mn-cs"/>
              </a:rPr>
              <a:t>unplasticised</a:t>
            </a:r>
            <a:r>
              <a:rPr lang="en-GB" baseline="0" dirty="0">
                <a:latin typeface="Arial" panose="020B0604020202020204" pitchFamily="34" charset="0"/>
                <a:ea typeface="Calibri" panose="020F0502020204030204" pitchFamily="34" charset="0"/>
                <a:cs typeface="Times New Roman" panose="02020603050405020304" pitchFamily="18" charset="0"/>
              </a:rPr>
              <a:t> PVC), also known as rigid PVC because it is commonly used for pipework, window and door frames.</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Calibri" panose="020F0502020204030204" pitchFamily="34" charset="0"/>
                <a:cs typeface="Times New Roman" panose="02020603050405020304" pitchFamily="18" charset="0"/>
              </a:rPr>
              <a:t>Ask children what will happen to all the plastic when the frames need replacing?</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8</a:t>
            </a:fld>
            <a:endParaRPr lang="en-GB"/>
          </a:p>
        </p:txBody>
      </p:sp>
    </p:spTree>
    <p:extLst>
      <p:ext uri="{BB962C8B-B14F-4D97-AF65-F5344CB8AC3E}">
        <p14:creationId xmlns:p14="http://schemas.microsoft.com/office/powerpoint/2010/main" val="37950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newspaper headline and information can be used as a stimulus for Introductory Activity 1b. Environmental Vocabulary (see page 6 of Teachers’ Notes). Explore children’s current understanding of the phrase ‘single-use’ and ask for every day examples of this before continuing to Activity Sheet 2 (page 8 of 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can also be used as a recap of the phrase ‘single-use’ during Activity 3 Sustainable materials: which plastic, and should enable children to think further about how much plastic ends up in landfill or as litter pollution.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9</a:t>
            </a:fld>
            <a:endParaRPr lang="en-GB"/>
          </a:p>
        </p:txBody>
      </p:sp>
    </p:spTree>
    <p:extLst>
      <p:ext uri="{BB962C8B-B14F-4D97-AF65-F5344CB8AC3E}">
        <p14:creationId xmlns:p14="http://schemas.microsoft.com/office/powerpoint/2010/main" val="63452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watch a video about the full process explained on this slide, go to: https://www.youtube.com/watch?v=M2k7nJAO0K8</a:t>
            </a: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10</a:t>
            </a:fld>
            <a:endParaRPr lang="en-GB"/>
          </a:p>
        </p:txBody>
      </p:sp>
    </p:spTree>
    <p:extLst>
      <p:ext uri="{BB962C8B-B14F-4D97-AF65-F5344CB8AC3E}">
        <p14:creationId xmlns:p14="http://schemas.microsoft.com/office/powerpoint/2010/main" val="37511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81350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824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7817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0333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6277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59751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A97E91-CFD5-4DD7-9CE6-8E9D755290C4}" type="datetimeFigureOut">
              <a:rPr lang="en-GB" smtClean="0"/>
              <a:t>17/12/2019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72324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A97E91-CFD5-4DD7-9CE6-8E9D755290C4}" type="datetimeFigureOut">
              <a:rPr lang="en-GB" smtClean="0"/>
              <a:t>17/12/2019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0729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97E91-CFD5-4DD7-9CE6-8E9D755290C4}" type="datetimeFigureOut">
              <a:rPr lang="en-GB" smtClean="0"/>
              <a:t>17/12/2019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16500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40609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15897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97E91-CFD5-4DD7-9CE6-8E9D755290C4}" type="datetimeFigureOut">
              <a:rPr lang="en-GB" smtClean="0"/>
              <a:t>17/12/2019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39A50-AA3D-4A4B-92FA-83FB8F071434}" type="slidenum">
              <a:rPr lang="en-GB" smtClean="0"/>
              <a:t>‹#›</a:t>
            </a:fld>
            <a:endParaRPr lang="en-GB"/>
          </a:p>
        </p:txBody>
      </p:sp>
    </p:spTree>
    <p:extLst>
      <p:ext uri="{BB962C8B-B14F-4D97-AF65-F5344CB8AC3E}">
        <p14:creationId xmlns:p14="http://schemas.microsoft.com/office/powerpoint/2010/main" val="319847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ciec.org.uk/"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81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75901" y="1512704"/>
            <a:ext cx="8893979" cy="646331"/>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Scientists and engineers have found clever ways to reduce the amount of PVC-U </a:t>
            </a:r>
            <a:br>
              <a:rPr lang="en-GB" dirty="0">
                <a:latin typeface="Arial" panose="020B0604020202020204" pitchFamily="34" charset="0"/>
                <a:ea typeface="Calibri" panose="020F0502020204030204" pitchFamily="34" charset="0"/>
              </a:rPr>
            </a:br>
            <a:r>
              <a:rPr lang="en-GB" dirty="0">
                <a:latin typeface="Arial" panose="020B0604020202020204" pitchFamily="34" charset="0"/>
                <a:ea typeface="Calibri" panose="020F0502020204030204" pitchFamily="34" charset="0"/>
              </a:rPr>
              <a:t>that is thrown away and sent to </a:t>
            </a:r>
            <a:r>
              <a:rPr lang="en-GB" b="1" dirty="0">
                <a:latin typeface="Arial" panose="020B0604020202020204" pitchFamily="34" charset="0"/>
                <a:ea typeface="Calibri" panose="020F0502020204030204" pitchFamily="34" charset="0"/>
              </a:rPr>
              <a:t>landfill</a:t>
            </a:r>
            <a:r>
              <a:rPr lang="en-GB" dirty="0">
                <a:latin typeface="Arial" panose="020B0604020202020204" pitchFamily="34" charset="0"/>
                <a:ea typeface="Calibri" panose="020F0502020204030204" pitchFamily="34" charset="0"/>
              </a:rPr>
              <a:t> sites.</a:t>
            </a:r>
          </a:p>
        </p:txBody>
      </p:sp>
      <p:sp>
        <p:nvSpPr>
          <p:cNvPr id="5" name="Rectangle 4"/>
          <p:cNvSpPr/>
          <p:nvPr/>
        </p:nvSpPr>
        <p:spPr>
          <a:xfrm>
            <a:off x="2064774" y="754124"/>
            <a:ext cx="9130937" cy="461665"/>
          </a:xfrm>
          <a:prstGeom prst="rect">
            <a:avLst/>
          </a:prstGeom>
        </p:spPr>
        <p:txBody>
          <a:bodyPr wrap="square">
            <a:spAutoFit/>
          </a:bodyPr>
          <a:lstStyle/>
          <a:p>
            <a:r>
              <a:rPr lang="en-GB" sz="2400" dirty="0">
                <a:latin typeface="Arial" panose="020B0604020202020204" pitchFamily="34" charset="0"/>
              </a:rPr>
              <a:t>Rethinking Recycling: one company’s solution . . .  </a:t>
            </a:r>
            <a:endParaRPr lang="en-GB" sz="2400" dirty="0"/>
          </a:p>
        </p:txBody>
      </p:sp>
      <p:sp>
        <p:nvSpPr>
          <p:cNvPr id="6" name="Rectangle 5"/>
          <p:cNvSpPr/>
          <p:nvPr/>
        </p:nvSpPr>
        <p:spPr>
          <a:xfrm>
            <a:off x="1457943" y="5060645"/>
            <a:ext cx="9276114" cy="923330"/>
          </a:xfrm>
          <a:prstGeom prst="rect">
            <a:avLst/>
          </a:prstGeom>
        </p:spPr>
        <p:txBody>
          <a:bodyPr wrap="square">
            <a:spAutoFit/>
          </a:bodyPr>
          <a:lstStyle/>
          <a:p>
            <a:r>
              <a:rPr lang="en-GB" dirty="0">
                <a:latin typeface="Arial" panose="020B0604020202020204" pitchFamily="34" charset="0"/>
                <a:ea typeface="Calibri" panose="020F0502020204030204" pitchFamily="34" charset="0"/>
              </a:rPr>
              <a:t>Companies are developing plastic waste </a:t>
            </a:r>
            <a:r>
              <a:rPr lang="en-GB" b="1" dirty="0">
                <a:latin typeface="Arial" panose="020B0604020202020204" pitchFamily="34" charset="0"/>
                <a:ea typeface="Calibri" panose="020F0502020204030204" pitchFamily="34" charset="0"/>
              </a:rPr>
              <a:t>recycling</a:t>
            </a:r>
            <a:r>
              <a:rPr lang="en-GB" dirty="0">
                <a:latin typeface="Arial" panose="020B0604020202020204" pitchFamily="34" charset="0"/>
                <a:ea typeface="Calibri" panose="020F0502020204030204" pitchFamily="34" charset="0"/>
              </a:rPr>
              <a:t> systems where old PVC-U frames are </a:t>
            </a:r>
            <a:br>
              <a:rPr lang="en-GB" dirty="0">
                <a:latin typeface="Arial" panose="020B0604020202020204" pitchFamily="34" charset="0"/>
                <a:ea typeface="Calibri" panose="020F0502020204030204" pitchFamily="34" charset="0"/>
              </a:rPr>
            </a:br>
            <a:r>
              <a:rPr lang="en-GB" dirty="0">
                <a:latin typeface="Arial" panose="020B0604020202020204" pitchFamily="34" charset="0"/>
                <a:ea typeface="Calibri" panose="020F0502020204030204" pitchFamily="34" charset="0"/>
              </a:rPr>
              <a:t>broken up into small pieces, cleaned, made into tiny pellets and then melted to be </a:t>
            </a:r>
            <a:br>
              <a:rPr lang="en-GB" dirty="0">
                <a:latin typeface="Arial" panose="020B0604020202020204" pitchFamily="34" charset="0"/>
                <a:ea typeface="Calibri" panose="020F0502020204030204" pitchFamily="34" charset="0"/>
              </a:rPr>
            </a:br>
            <a:r>
              <a:rPr lang="en-GB" dirty="0">
                <a:latin typeface="Arial" panose="020B0604020202020204" pitchFamily="34" charset="0"/>
                <a:ea typeface="Calibri" panose="020F0502020204030204" pitchFamily="34" charset="0"/>
              </a:rPr>
              <a:t>reformed into new window and door frames or other products. </a:t>
            </a:r>
            <a:endParaRPr lang="en-GB" dirty="0"/>
          </a:p>
        </p:txBody>
      </p:sp>
      <p:pic>
        <p:nvPicPr>
          <p:cNvPr id="7" name="Picture 6"/>
          <p:cNvPicPr>
            <a:picLocks noChangeAspect="1"/>
          </p:cNvPicPr>
          <p:nvPr/>
        </p:nvPicPr>
        <p:blipFill>
          <a:blip r:embed="rId4"/>
          <a:stretch>
            <a:fillRect/>
          </a:stretch>
        </p:blipFill>
        <p:spPr>
          <a:xfrm>
            <a:off x="2201409" y="2402881"/>
            <a:ext cx="3247619" cy="2413916"/>
          </a:xfrm>
          <a:prstGeom prst="rect">
            <a:avLst/>
          </a:prstGeom>
        </p:spPr>
      </p:pic>
      <p:pic>
        <p:nvPicPr>
          <p:cNvPr id="8" name="Picture 7"/>
          <p:cNvPicPr>
            <a:picLocks noChangeAspect="1"/>
          </p:cNvPicPr>
          <p:nvPr/>
        </p:nvPicPr>
        <p:blipFill>
          <a:blip r:embed="rId5"/>
          <a:stretch>
            <a:fillRect/>
          </a:stretch>
        </p:blipFill>
        <p:spPr>
          <a:xfrm>
            <a:off x="6184012" y="2455950"/>
            <a:ext cx="3037712" cy="2307778"/>
          </a:xfrm>
          <a:prstGeom prst="rect">
            <a:avLst/>
          </a:prstGeom>
        </p:spPr>
      </p:pic>
    </p:spTree>
    <p:extLst>
      <p:ext uri="{BB962C8B-B14F-4D97-AF65-F5344CB8AC3E}">
        <p14:creationId xmlns:p14="http://schemas.microsoft.com/office/powerpoint/2010/main" val="288155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993865" y="1210306"/>
            <a:ext cx="10377054" cy="923330"/>
          </a:xfrm>
          <a:prstGeom prst="rect">
            <a:avLst/>
          </a:prstGeom>
        </p:spPr>
        <p:txBody>
          <a:bodyPr wrap="square">
            <a:spAutoFit/>
          </a:bodyPr>
          <a:lstStyle/>
          <a:p>
            <a:r>
              <a:rPr lang="en-GB" dirty="0">
                <a:latin typeface="Arial" panose="020B0604020202020204" pitchFamily="34" charset="0"/>
                <a:ea typeface="Calibri" panose="020F0502020204030204" pitchFamily="34" charset="0"/>
              </a:rPr>
              <a:t>Companies, such as Inovyn at Newton </a:t>
            </a:r>
            <a:r>
              <a:rPr lang="en-GB" dirty="0" err="1">
                <a:latin typeface="Arial" panose="020B0604020202020204" pitchFamily="34" charset="0"/>
                <a:ea typeface="Calibri" panose="020F0502020204030204" pitchFamily="34" charset="0"/>
              </a:rPr>
              <a:t>Aycliffe</a:t>
            </a:r>
            <a:r>
              <a:rPr lang="en-GB" dirty="0">
                <a:latin typeface="Arial" panose="020B0604020202020204" pitchFamily="34" charset="0"/>
                <a:ea typeface="Calibri" panose="020F0502020204030204" pitchFamily="34" charset="0"/>
              </a:rPr>
              <a:t> in England, are supporting many other </a:t>
            </a:r>
            <a:br>
              <a:rPr lang="en-GB" dirty="0">
                <a:latin typeface="Arial" panose="020B0604020202020204" pitchFamily="34" charset="0"/>
                <a:ea typeface="Calibri" panose="020F0502020204030204" pitchFamily="34" charset="0"/>
              </a:rPr>
            </a:br>
            <a:r>
              <a:rPr lang="en-GB" dirty="0">
                <a:latin typeface="Arial" panose="020B0604020202020204" pitchFamily="34" charset="0"/>
                <a:ea typeface="Calibri" panose="020F0502020204030204" pitchFamily="34" charset="0"/>
              </a:rPr>
              <a:t>companies to </a:t>
            </a:r>
            <a:r>
              <a:rPr lang="en-GB" b="1" dirty="0">
                <a:latin typeface="Arial" panose="020B0604020202020204" pitchFamily="34" charset="0"/>
                <a:ea typeface="Calibri" panose="020F0502020204030204" pitchFamily="34" charset="0"/>
              </a:rPr>
              <a:t>recycle</a:t>
            </a:r>
            <a:r>
              <a:rPr lang="en-GB" dirty="0">
                <a:latin typeface="Arial" panose="020B0604020202020204" pitchFamily="34" charset="0"/>
                <a:ea typeface="Calibri" panose="020F0502020204030204" pitchFamily="34" charset="0"/>
              </a:rPr>
              <a:t> </a:t>
            </a:r>
            <a:r>
              <a:rPr lang="en-GB" dirty="0">
                <a:latin typeface="Arial" panose="020B0604020202020204" pitchFamily="34" charset="0"/>
                <a:ea typeface="Calibri" panose="020F0502020204030204" pitchFamily="34" charset="0"/>
                <a:cs typeface="Times New Roman" panose="02020603050405020304" pitchFamily="18" charset="0"/>
              </a:rPr>
              <a:t>old PVC-U window frames up to 10 times without any loss of strength. </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This means that the same piece of PVC-U can be used for up to 350 years instead of 35 years! </a:t>
            </a:r>
          </a:p>
        </p:txBody>
      </p:sp>
      <p:sp>
        <p:nvSpPr>
          <p:cNvPr id="11" name="Rectangle 10"/>
          <p:cNvSpPr/>
          <p:nvPr/>
        </p:nvSpPr>
        <p:spPr>
          <a:xfrm>
            <a:off x="468814" y="4837895"/>
            <a:ext cx="9744745" cy="1380378"/>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Thanks to companies like this, PVC-U is no longer a single-use material and now much more </a:t>
            </a:r>
            <a:br>
              <a:rPr lang="en-GB" dirty="0">
                <a:latin typeface="Arial" panose="020B0604020202020204" pitchFamily="34" charset="0"/>
                <a:ea typeface="Calibri" panose="020F0502020204030204" pitchFamily="34" charset="0"/>
                <a:cs typeface="Times New Roman" panose="02020603050405020304" pitchFamily="18" charset="0"/>
              </a:rPr>
            </a:br>
            <a:r>
              <a:rPr lang="en-GB" b="1" dirty="0">
                <a:latin typeface="Arial" panose="020B0604020202020204" pitchFamily="34" charset="0"/>
                <a:ea typeface="Calibri" panose="020F0502020204030204" pitchFamily="34" charset="0"/>
                <a:cs typeface="Times New Roman" panose="02020603050405020304" pitchFamily="18" charset="0"/>
              </a:rPr>
              <a:t>sustainable</a:t>
            </a:r>
            <a:r>
              <a:rPr lang="en-GB" dirty="0">
                <a:latin typeface="Arial" panose="020B0604020202020204" pitchFamily="34" charset="0"/>
                <a:ea typeface="Calibri" panose="020F0502020204030204" pitchFamily="34" charset="0"/>
                <a:cs typeface="Times New Roman" panose="02020603050405020304" pitchFamily="18" charset="0"/>
              </a:rPr>
              <a:t>. All of the old frame goes into making the new ones. </a:t>
            </a: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Nothing goes to waste and, more importantly, nothing is deliberately thrown away to </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find its way into drains, rivers and the ocean.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7342" y="50204"/>
            <a:ext cx="2170175" cy="796412"/>
          </a:xfrm>
          <a:prstGeom prst="rect">
            <a:avLst/>
          </a:prstGeom>
        </p:spPr>
      </p:pic>
      <p:pic>
        <p:nvPicPr>
          <p:cNvPr id="13" name="Picture 12"/>
          <p:cNvPicPr>
            <a:picLocks noChangeAspect="1"/>
          </p:cNvPicPr>
          <p:nvPr/>
        </p:nvPicPr>
        <p:blipFill>
          <a:blip r:embed="rId5"/>
          <a:stretch>
            <a:fillRect/>
          </a:stretch>
        </p:blipFill>
        <p:spPr>
          <a:xfrm>
            <a:off x="3571738" y="2349086"/>
            <a:ext cx="4585344" cy="2273359"/>
          </a:xfrm>
          <a:prstGeom prst="rect">
            <a:avLst/>
          </a:prstGeom>
        </p:spPr>
      </p:pic>
    </p:spTree>
    <p:extLst>
      <p:ext uri="{BB962C8B-B14F-4D97-AF65-F5344CB8AC3E}">
        <p14:creationId xmlns:p14="http://schemas.microsoft.com/office/powerpoint/2010/main" val="242106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227076" y="4626093"/>
            <a:ext cx="173784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hlinkClick r:id="rId3"/>
              </a:rPr>
              <a:t>www.ciec.org.uk</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611" y="2593777"/>
            <a:ext cx="1506778" cy="1670445"/>
          </a:xfrm>
          <a:prstGeom prst="rect">
            <a:avLst/>
          </a:prstGeom>
        </p:spPr>
      </p:pic>
    </p:spTree>
    <p:extLst>
      <p:ext uri="{BB962C8B-B14F-4D97-AF65-F5344CB8AC3E}">
        <p14:creationId xmlns:p14="http://schemas.microsoft.com/office/powerpoint/2010/main" val="196505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80654" y="90069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t>Sustainable materials: </a:t>
            </a:r>
            <a:br>
              <a:rPr lang="en-GB"/>
            </a:br>
            <a:r>
              <a:rPr lang="en-GB"/>
              <a:t>which plastic? </a:t>
            </a:r>
            <a:endParaRPr lang="en-GB" dirty="0"/>
          </a:p>
        </p:txBody>
      </p:sp>
    </p:spTree>
    <p:extLst>
      <p:ext uri="{BB962C8B-B14F-4D97-AF65-F5344CB8AC3E}">
        <p14:creationId xmlns:p14="http://schemas.microsoft.com/office/powerpoint/2010/main" val="408998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699943" y="381390"/>
            <a:ext cx="6660534" cy="461665"/>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Which material is the odd one out and why?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3821" y="3651739"/>
            <a:ext cx="3861463" cy="293329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0325" y="1229710"/>
            <a:ext cx="3979885" cy="265325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650" y="3676952"/>
            <a:ext cx="3730132" cy="2799658"/>
          </a:xfrm>
          <a:prstGeom prst="rect">
            <a:avLst/>
          </a:prstGeom>
        </p:spPr>
      </p:pic>
    </p:spTree>
    <p:extLst>
      <p:ext uri="{BB962C8B-B14F-4D97-AF65-F5344CB8AC3E}">
        <p14:creationId xmlns:p14="http://schemas.microsoft.com/office/powerpoint/2010/main" val="37972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881159" y="890420"/>
            <a:ext cx="10110716" cy="2677656"/>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Which objects made from plastic do we use in our lives every day?</a:t>
            </a:r>
          </a:p>
          <a:p>
            <a:endParaRPr lang="en-GB" sz="2400" dirty="0">
              <a:latin typeface="Arial" panose="020B0604020202020204" pitchFamily="34" charset="0"/>
              <a:ea typeface="Calibri" panose="020F0502020204030204" pitchFamily="34" charset="0"/>
            </a:endParaRPr>
          </a:p>
          <a:p>
            <a:r>
              <a:rPr lang="en-GB" sz="2400" dirty="0">
                <a:latin typeface="Arial" panose="020B0604020202020204" pitchFamily="34" charset="0"/>
              </a:rPr>
              <a:t>Why are so many things made out of plastic?</a:t>
            </a:r>
          </a:p>
          <a:p>
            <a:endParaRPr lang="en-GB" sz="2400" dirty="0">
              <a:latin typeface="Arial" panose="020B0604020202020204" pitchFamily="34" charset="0"/>
            </a:endParaRPr>
          </a:p>
          <a:p>
            <a:r>
              <a:rPr lang="en-GB" sz="2400" dirty="0">
                <a:latin typeface="Arial" panose="020B0604020202020204" pitchFamily="34" charset="0"/>
              </a:rPr>
              <a:t>List 5 reasons why plastic is fantastic . . . </a:t>
            </a:r>
          </a:p>
          <a:p>
            <a:endParaRPr lang="en-GB" sz="2400" dirty="0">
              <a:latin typeface="Arial" panose="020B0604020202020204" pitchFamily="34" charset="0"/>
            </a:endParaRPr>
          </a:p>
          <a:p>
            <a:endParaRPr lang="en-GB" sz="2400" dirty="0">
              <a:latin typeface="Arial" panose="020B0604020202020204" pitchFamily="34" charset="0"/>
            </a:endParaRPr>
          </a:p>
        </p:txBody>
      </p:sp>
      <p:pic>
        <p:nvPicPr>
          <p:cNvPr id="8" name="Picture 7"/>
          <p:cNvPicPr>
            <a:picLocks noChangeAspect="1"/>
          </p:cNvPicPr>
          <p:nvPr/>
        </p:nvPicPr>
        <p:blipFill>
          <a:blip r:embed="rId4"/>
          <a:stretch>
            <a:fillRect/>
          </a:stretch>
        </p:blipFill>
        <p:spPr>
          <a:xfrm>
            <a:off x="4306930" y="2822004"/>
            <a:ext cx="3028518" cy="3857446"/>
          </a:xfrm>
          <a:prstGeom prst="rect">
            <a:avLst/>
          </a:prstGeom>
        </p:spPr>
      </p:pic>
    </p:spTree>
    <p:extLst>
      <p:ext uri="{BB962C8B-B14F-4D97-AF65-F5344CB8AC3E}">
        <p14:creationId xmlns:p14="http://schemas.microsoft.com/office/powerpoint/2010/main" val="342784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763731" y="807807"/>
            <a:ext cx="4660179" cy="461665"/>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Does plastic last forever?</a:t>
            </a:r>
          </a:p>
        </p:txBody>
      </p:sp>
      <p:sp>
        <p:nvSpPr>
          <p:cNvPr id="7" name="Rectangle 6"/>
          <p:cNvSpPr/>
          <p:nvPr/>
        </p:nvSpPr>
        <p:spPr>
          <a:xfrm>
            <a:off x="1478642" y="1543390"/>
            <a:ext cx="10363202" cy="1482970"/>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Many plastics are practically </a:t>
            </a:r>
            <a:r>
              <a:rPr lang="en-GB" b="1" dirty="0">
                <a:latin typeface="Arial" panose="020B0604020202020204" pitchFamily="34" charset="0"/>
                <a:ea typeface="Calibri" panose="020F0502020204030204" pitchFamily="34" charset="0"/>
                <a:cs typeface="Times New Roman" panose="02020603050405020304" pitchFamily="18" charset="0"/>
              </a:rPr>
              <a:t>non-degradable</a:t>
            </a:r>
            <a:r>
              <a:rPr lang="en-GB" sz="11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 which means that they remain in excellent condition for a long time. </a:t>
            </a:r>
          </a:p>
          <a:p>
            <a:pPr>
              <a:lnSpc>
                <a:spcPct val="107000"/>
              </a:lnSpc>
              <a:spcAft>
                <a:spcPts val="8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822185" y="5003378"/>
            <a:ext cx="3499140" cy="685059"/>
          </a:xfrm>
          <a:prstGeom prst="rect">
            <a:avLst/>
          </a:prstGeom>
        </p:spPr>
        <p:txBody>
          <a:bodyPr wrap="square">
            <a:spAutoFit/>
          </a:bodyPr>
          <a:lstStyle/>
          <a:p>
            <a:pPr algn="ct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It could take up to 450 years for a plastic bottle to rot away.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931" y="2369910"/>
            <a:ext cx="1273648" cy="2547296"/>
          </a:xfrm>
          <a:prstGeom prst="rect">
            <a:avLst/>
          </a:prstGeom>
        </p:spPr>
      </p:pic>
      <p:sp>
        <p:nvSpPr>
          <p:cNvPr id="10" name="Rectangle 9"/>
          <p:cNvSpPr/>
          <p:nvPr/>
        </p:nvSpPr>
        <p:spPr>
          <a:xfrm>
            <a:off x="7053319" y="4390734"/>
            <a:ext cx="3734667" cy="685059"/>
          </a:xfrm>
          <a:prstGeom prst="rect">
            <a:avLst/>
          </a:prstGeom>
        </p:spPr>
        <p:txBody>
          <a:bodyPr wrap="square">
            <a:spAutoFit/>
          </a:bodyPr>
          <a:lstStyle/>
          <a:p>
            <a:pPr algn="ct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It could take up to 1000 years for a plastic bag to degrade.</a:t>
            </a:r>
          </a:p>
        </p:txBody>
      </p:sp>
      <p:sp>
        <p:nvSpPr>
          <p:cNvPr id="11" name="Rectangle 10"/>
          <p:cNvSpPr/>
          <p:nvPr/>
        </p:nvSpPr>
        <p:spPr>
          <a:xfrm>
            <a:off x="4321325" y="5721991"/>
            <a:ext cx="3734667" cy="685059"/>
          </a:xfrm>
          <a:prstGeom prst="rect">
            <a:avLst/>
          </a:prstGeom>
        </p:spPr>
        <p:txBody>
          <a:bodyPr wrap="square">
            <a:spAutoFit/>
          </a:bodyPr>
          <a:lstStyle/>
          <a:p>
            <a:pPr algn="ct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It could take more than 250 years for a baby’s nappy to decompose. </a:t>
            </a:r>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0195" t="16473" r="12382" b="16930"/>
          <a:stretch/>
        </p:blipFill>
        <p:spPr bwMode="auto">
          <a:xfrm>
            <a:off x="5153444" y="2331287"/>
            <a:ext cx="1208015" cy="307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descr="green plastic bags near wooden wal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48" t="47025" r="18049" b="10617"/>
          <a:stretch/>
        </p:blipFill>
        <p:spPr bwMode="auto">
          <a:xfrm>
            <a:off x="8321622" y="2140932"/>
            <a:ext cx="2466364" cy="192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8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980796" y="826441"/>
            <a:ext cx="8853055" cy="1200329"/>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Where does all the plastic go?</a:t>
            </a:r>
          </a:p>
          <a:p>
            <a:endParaRPr lang="en-GB" sz="2400" dirty="0">
              <a:latin typeface="Arial" panose="020B0604020202020204" pitchFamily="34" charset="0"/>
              <a:ea typeface="Calibri" panose="020F0502020204030204" pitchFamily="34" charset="0"/>
            </a:endParaRPr>
          </a:p>
          <a:p>
            <a:r>
              <a:rPr lang="en-GB" sz="2400" dirty="0">
                <a:latin typeface="Arial" panose="020B0604020202020204" pitchFamily="34" charset="0"/>
                <a:ea typeface="Calibri" panose="020F0502020204030204" pitchFamily="34" charset="0"/>
              </a:rPr>
              <a:t>How can this have a negative impact on the environment?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5478" y="2239169"/>
            <a:ext cx="5066368" cy="3377848"/>
          </a:xfrm>
          <a:prstGeom prst="rect">
            <a:avLst/>
          </a:prstGeom>
        </p:spPr>
      </p:pic>
      <p:sp>
        <p:nvSpPr>
          <p:cNvPr id="7" name="Rectangle 6"/>
          <p:cNvSpPr/>
          <p:nvPr/>
        </p:nvSpPr>
        <p:spPr>
          <a:xfrm>
            <a:off x="2365846" y="6041814"/>
            <a:ext cx="902811" cy="369332"/>
          </a:xfrm>
          <a:prstGeom prst="rect">
            <a:avLst/>
          </a:prstGeom>
        </p:spPr>
        <p:txBody>
          <a:bodyPr wrap="none">
            <a:spAutoFit/>
          </a:bodyPr>
          <a:lstStyle/>
          <a:p>
            <a:r>
              <a:rPr lang="en-GB" dirty="0">
                <a:latin typeface="Arial" panose="020B0604020202020204" pitchFamily="34" charset="0"/>
                <a:ea typeface="Calibri" panose="020F0502020204030204" pitchFamily="34" charset="0"/>
              </a:rPr>
              <a:t>landfill </a:t>
            </a:r>
            <a:endParaRPr lang="en-GB" dirty="0"/>
          </a:p>
        </p:txBody>
      </p:sp>
      <p:sp>
        <p:nvSpPr>
          <p:cNvPr id="8" name="Rectangle 7"/>
          <p:cNvSpPr/>
          <p:nvPr/>
        </p:nvSpPr>
        <p:spPr>
          <a:xfrm>
            <a:off x="6993926" y="6041814"/>
            <a:ext cx="2749471" cy="369332"/>
          </a:xfrm>
          <a:prstGeom prst="rect">
            <a:avLst/>
          </a:prstGeom>
        </p:spPr>
        <p:txBody>
          <a:bodyPr wrap="none">
            <a:spAutoFit/>
          </a:bodyPr>
          <a:lstStyle/>
          <a:p>
            <a:r>
              <a:rPr lang="en-GB" dirty="0">
                <a:latin typeface="Arial" panose="020B0604020202020204" pitchFamily="34" charset="0"/>
                <a:ea typeface="Calibri" panose="020F0502020204030204" pitchFamily="34" charset="0"/>
              </a:rPr>
              <a:t>litter and ocean pollution </a:t>
            </a:r>
            <a:endParaRPr lang="en-GB"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107" y="2344521"/>
            <a:ext cx="4586291" cy="3272496"/>
          </a:xfrm>
          <a:prstGeom prst="rect">
            <a:avLst/>
          </a:prstGeom>
        </p:spPr>
      </p:pic>
    </p:spTree>
    <p:extLst>
      <p:ext uri="{BB962C8B-B14F-4D97-AF65-F5344CB8AC3E}">
        <p14:creationId xmlns:p14="http://schemas.microsoft.com/office/powerpoint/2010/main" val="192064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008511" y="889903"/>
            <a:ext cx="10498281" cy="985270"/>
          </a:xfrm>
          <a:prstGeom prst="rect">
            <a:avLst/>
          </a:prstGeom>
        </p:spPr>
        <p:txBody>
          <a:bodyPr wrap="square">
            <a:spAutoFit/>
          </a:bodyPr>
          <a:lstStyle/>
          <a:p>
            <a:pP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What do you think can be done to reduce the amount of plastic </a:t>
            </a:r>
          </a:p>
          <a:p>
            <a:pP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items sent to </a:t>
            </a:r>
            <a:r>
              <a:rPr lang="en-GB" sz="2400" b="1" dirty="0">
                <a:latin typeface="Arial" panose="020B0604020202020204" pitchFamily="34" charset="0"/>
                <a:ea typeface="Calibri" panose="020F0502020204030204" pitchFamily="34" charset="0"/>
                <a:cs typeface="Times New Roman" panose="02020603050405020304" pitchFamily="18" charset="0"/>
              </a:rPr>
              <a:t>landfill</a:t>
            </a:r>
            <a:r>
              <a:rPr lang="en-GB" sz="2400" dirty="0">
                <a:latin typeface="Arial" panose="020B0604020202020204" pitchFamily="34" charset="0"/>
                <a:ea typeface="Calibri" panose="020F0502020204030204" pitchFamily="34" charset="0"/>
                <a:cs typeface="Times New Roman" panose="02020603050405020304" pitchFamily="18" charset="0"/>
              </a:rPr>
              <a:t> or ending up as </a:t>
            </a:r>
            <a:r>
              <a:rPr lang="en-GB" sz="2400" b="1" dirty="0">
                <a:latin typeface="Arial" panose="020B0604020202020204" pitchFamily="34" charset="0"/>
                <a:ea typeface="Calibri" panose="020F0502020204030204" pitchFamily="34" charset="0"/>
                <a:cs typeface="Times New Roman" panose="02020603050405020304" pitchFamily="18" charset="0"/>
              </a:rPr>
              <a:t>litter</a:t>
            </a:r>
            <a:r>
              <a:rPr lang="en-GB" sz="2400" dirty="0">
                <a:latin typeface="Arial" panose="020B0604020202020204" pitchFamily="34" charset="0"/>
                <a:ea typeface="Calibri" panose="020F0502020204030204" pitchFamily="34" charset="0"/>
                <a:cs typeface="Times New Roman" panose="02020603050405020304" pitchFamily="18" charset="0"/>
              </a:rPr>
              <a:t> pollution?</a:t>
            </a:r>
          </a:p>
        </p:txBody>
      </p:sp>
      <p:sp>
        <p:nvSpPr>
          <p:cNvPr id="11" name="Rectangle 10"/>
          <p:cNvSpPr/>
          <p:nvPr/>
        </p:nvSpPr>
        <p:spPr>
          <a:xfrm>
            <a:off x="2878636" y="2579613"/>
            <a:ext cx="4686140" cy="1483035"/>
          </a:xfrm>
          <a:prstGeom prst="rect">
            <a:avLst/>
          </a:prstGeom>
        </p:spPr>
        <p:txBody>
          <a:bodyPr wrap="square">
            <a:spAutoFit/>
          </a:bodyPr>
          <a:lstStyle/>
          <a:p>
            <a:pP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What does this symbol mean?</a:t>
            </a:r>
          </a:p>
          <a:p>
            <a:pPr>
              <a:lnSpc>
                <a:spcPct val="107000"/>
              </a:lnSpc>
              <a:spcAft>
                <a:spcPts val="800"/>
              </a:spcAft>
              <a:tabLst>
                <a:tab pos="1019175" algn="l"/>
              </a:tabLst>
            </a:pP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Do you know what the 3 R’s are?</a:t>
            </a:r>
          </a:p>
        </p:txBody>
      </p:sp>
      <p:sp>
        <p:nvSpPr>
          <p:cNvPr id="12" name="Rectangle 11"/>
          <p:cNvSpPr/>
          <p:nvPr/>
        </p:nvSpPr>
        <p:spPr>
          <a:xfrm>
            <a:off x="1358030" y="4975097"/>
            <a:ext cx="8960427" cy="487506"/>
          </a:xfrm>
          <a:prstGeom prst="rect">
            <a:avLst/>
          </a:prstGeom>
        </p:spPr>
        <p:txBody>
          <a:bodyPr wrap="square">
            <a:spAutoFit/>
          </a:bodyPr>
          <a:lstStyle/>
          <a:p>
            <a:pP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Can all types of plastic be used again? Why do you think this?</a:t>
            </a:r>
          </a:p>
        </p:txBody>
      </p:sp>
      <p:sp>
        <p:nvSpPr>
          <p:cNvPr id="13" name="TextBox 12"/>
          <p:cNvSpPr txBox="1"/>
          <p:nvPr/>
        </p:nvSpPr>
        <p:spPr>
          <a:xfrm>
            <a:off x="9018165" y="2194893"/>
            <a:ext cx="2259273" cy="769441"/>
          </a:xfrm>
          <a:prstGeom prst="rect">
            <a:avLst/>
          </a:prstGeom>
          <a:noFill/>
        </p:spPr>
        <p:txBody>
          <a:bodyPr wrap="none" rtlCol="0">
            <a:spAutoFit/>
          </a:bodyPr>
          <a:lstStyle/>
          <a:p>
            <a:pPr marL="360363" indent="-360363">
              <a:buFont typeface="Arial" panose="020B0604020202020204" pitchFamily="34" charset="0"/>
              <a:buChar char="•"/>
            </a:pPr>
            <a:r>
              <a:rPr lang="en-GB" sz="4400" b="1" dirty="0">
                <a:solidFill>
                  <a:schemeClr val="accent6">
                    <a:lumMod val="75000"/>
                  </a:schemeClr>
                </a:solidFill>
              </a:rPr>
              <a:t>R</a:t>
            </a:r>
            <a:r>
              <a:rPr lang="en-GB" sz="4400" dirty="0"/>
              <a:t>educe</a:t>
            </a:r>
          </a:p>
        </p:txBody>
      </p:sp>
      <p:sp>
        <p:nvSpPr>
          <p:cNvPr id="14" name="Rectangle 13"/>
          <p:cNvSpPr/>
          <p:nvPr/>
        </p:nvSpPr>
        <p:spPr>
          <a:xfrm>
            <a:off x="9018164" y="3057409"/>
            <a:ext cx="2600587" cy="769441"/>
          </a:xfrm>
          <a:prstGeom prst="rect">
            <a:avLst/>
          </a:prstGeom>
        </p:spPr>
        <p:txBody>
          <a:bodyPr wrap="square">
            <a:spAutoFit/>
          </a:bodyPr>
          <a:lstStyle/>
          <a:p>
            <a:pPr marL="360363" indent="-360363">
              <a:buFont typeface="Arial" panose="020B0604020202020204" pitchFamily="34" charset="0"/>
              <a:buChar char="•"/>
            </a:pPr>
            <a:r>
              <a:rPr lang="en-GB" sz="4400" b="1" dirty="0">
                <a:solidFill>
                  <a:schemeClr val="accent6">
                    <a:lumMod val="75000"/>
                  </a:schemeClr>
                </a:solidFill>
              </a:rPr>
              <a:t>R</a:t>
            </a:r>
            <a:r>
              <a:rPr lang="en-GB" sz="4400" dirty="0"/>
              <a:t>ecycle</a:t>
            </a:r>
          </a:p>
        </p:txBody>
      </p:sp>
      <p:sp>
        <p:nvSpPr>
          <p:cNvPr id="15" name="Rectangle 14"/>
          <p:cNvSpPr/>
          <p:nvPr/>
        </p:nvSpPr>
        <p:spPr>
          <a:xfrm>
            <a:off x="9018165" y="3854271"/>
            <a:ext cx="2128007" cy="769441"/>
          </a:xfrm>
          <a:prstGeom prst="rect">
            <a:avLst/>
          </a:prstGeom>
        </p:spPr>
        <p:txBody>
          <a:bodyPr wrap="square">
            <a:spAutoFit/>
          </a:bodyPr>
          <a:lstStyle/>
          <a:p>
            <a:pPr marL="360363" indent="-360363">
              <a:buFont typeface="Arial" panose="020B0604020202020204" pitchFamily="34" charset="0"/>
              <a:buChar char="•"/>
            </a:pPr>
            <a:r>
              <a:rPr lang="en-GB" sz="4400" b="1" dirty="0">
                <a:solidFill>
                  <a:schemeClr val="accent6">
                    <a:lumMod val="75000"/>
                  </a:schemeClr>
                </a:solidFill>
              </a:rPr>
              <a:t>R</a:t>
            </a:r>
            <a:r>
              <a:rPr lang="en-GB" sz="4400" dirty="0"/>
              <a:t>euse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399" y="2226558"/>
            <a:ext cx="2343237" cy="2343237"/>
          </a:xfrm>
          <a:prstGeom prst="rect">
            <a:avLst/>
          </a:prstGeom>
        </p:spPr>
      </p:pic>
    </p:spTree>
    <p:extLst>
      <p:ext uri="{BB962C8B-B14F-4D97-AF65-F5344CB8AC3E}">
        <p14:creationId xmlns:p14="http://schemas.microsoft.com/office/powerpoint/2010/main" val="181460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4085611" y="342434"/>
            <a:ext cx="8853055" cy="461665"/>
          </a:xfrm>
          <a:prstGeom prst="rect">
            <a:avLst/>
          </a:prstGeom>
        </p:spPr>
        <p:txBody>
          <a:bodyPr wrap="square">
            <a:spAutoFit/>
          </a:bodyPr>
          <a:lstStyle/>
          <a:p>
            <a:r>
              <a:rPr lang="en-GB" sz="2400" b="1" dirty="0">
                <a:latin typeface="Arial" panose="020B0604020202020204" pitchFamily="34" charset="0"/>
                <a:ea typeface="Calibri" panose="020F0502020204030204" pitchFamily="34" charset="0"/>
              </a:rPr>
              <a:t>One type of plastic: PVC-U  </a:t>
            </a:r>
          </a:p>
        </p:txBody>
      </p:sp>
      <p:sp>
        <p:nvSpPr>
          <p:cNvPr id="9" name="Rectangle 8"/>
          <p:cNvSpPr/>
          <p:nvPr/>
        </p:nvSpPr>
        <p:spPr>
          <a:xfrm>
            <a:off x="1583807" y="1683931"/>
            <a:ext cx="4739885" cy="3750450"/>
          </a:xfrm>
          <a:prstGeom prst="rect">
            <a:avLst/>
          </a:prstGeom>
        </p:spPr>
        <p:txBody>
          <a:bodyPr wrap="square">
            <a:spAutoFit/>
          </a:bodyPr>
          <a:lstStyle/>
          <a:p>
            <a:pPr>
              <a:lnSpc>
                <a:spcPct val="107000"/>
              </a:lnSpc>
              <a:spcAft>
                <a:spcPts val="800"/>
              </a:spcAft>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PVC-U is used for making doors and window frames. </a:t>
            </a:r>
          </a:p>
          <a:p>
            <a:pPr>
              <a:lnSpc>
                <a:spcPct val="107000"/>
              </a:lnSpc>
              <a:spcAft>
                <a:spcPts val="800"/>
              </a:spcAft>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Compared with wood and metal, it:</a:t>
            </a:r>
          </a:p>
          <a:p>
            <a:pPr marL="342900" indent="-342900">
              <a:lnSpc>
                <a:spcPct val="107000"/>
              </a:lnSpc>
              <a:spcAft>
                <a:spcPts val="800"/>
              </a:spcAft>
              <a:buFont typeface="Arial" panose="020B0604020202020204" pitchFamily="34" charset="0"/>
              <a:buChar char="•"/>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is lighter</a:t>
            </a:r>
          </a:p>
          <a:p>
            <a:pPr marL="342900" indent="-342900">
              <a:lnSpc>
                <a:spcPct val="107000"/>
              </a:lnSpc>
              <a:spcAft>
                <a:spcPts val="800"/>
              </a:spcAft>
              <a:buFont typeface="Arial" panose="020B0604020202020204" pitchFamily="34" charset="0"/>
              <a:buChar char="•"/>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is tougher</a:t>
            </a:r>
          </a:p>
          <a:p>
            <a:pPr marL="342900" indent="-342900">
              <a:lnSpc>
                <a:spcPct val="107000"/>
              </a:lnSpc>
              <a:spcAft>
                <a:spcPts val="800"/>
              </a:spcAft>
              <a:buFont typeface="Arial" panose="020B0604020202020204" pitchFamily="34" charset="0"/>
              <a:buChar char="•"/>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is stronger</a:t>
            </a:r>
          </a:p>
          <a:p>
            <a:pPr marL="342900" indent="-342900">
              <a:lnSpc>
                <a:spcPct val="107000"/>
              </a:lnSpc>
              <a:spcAft>
                <a:spcPts val="800"/>
              </a:spcAft>
              <a:buFont typeface="Arial" panose="020B0604020202020204" pitchFamily="34" charset="0"/>
              <a:buChar char="•"/>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is more weather resistant</a:t>
            </a:r>
          </a:p>
          <a:p>
            <a:pPr marL="342900" indent="-342900">
              <a:lnSpc>
                <a:spcPct val="107000"/>
              </a:lnSpc>
              <a:spcAft>
                <a:spcPts val="800"/>
              </a:spcAft>
              <a:buFont typeface="Arial" panose="020B0604020202020204" pitchFamily="34" charset="0"/>
              <a:buChar char="•"/>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has better thermal insulation </a:t>
            </a:r>
          </a:p>
          <a:p>
            <a:pPr marL="342900" indent="-342900">
              <a:lnSpc>
                <a:spcPct val="107000"/>
              </a:lnSpc>
              <a:spcAft>
                <a:spcPts val="800"/>
              </a:spcAft>
              <a:buFont typeface="Arial" panose="020B0604020202020204" pitchFamily="34" charset="0"/>
              <a:buChar char="•"/>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lasts longer. </a:t>
            </a:r>
          </a:p>
        </p:txBody>
      </p:sp>
      <p:sp>
        <p:nvSpPr>
          <p:cNvPr id="10" name="Rectangle 9"/>
          <p:cNvSpPr/>
          <p:nvPr/>
        </p:nvSpPr>
        <p:spPr>
          <a:xfrm>
            <a:off x="5902583" y="3559156"/>
            <a:ext cx="4705610" cy="1385700"/>
          </a:xfrm>
          <a:prstGeom prst="rect">
            <a:avLst/>
          </a:prstGeom>
        </p:spPr>
        <p:txBody>
          <a:bodyPr wrap="square">
            <a:spAutoFit/>
          </a:bodyPr>
          <a:lstStyle/>
          <a:p>
            <a:pPr algn="ctr">
              <a:lnSpc>
                <a:spcPct val="107000"/>
              </a:lnSpc>
              <a:spcAft>
                <a:spcPts val="800"/>
              </a:spcAft>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Many people think that PVC-U is a </a:t>
            </a:r>
            <a:r>
              <a:rPr lang="en-GB" sz="20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single-use</a:t>
            </a: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 plastic and cannot be recycled. It is thrown away when it has been used once and ends up in </a:t>
            </a:r>
            <a:r>
              <a:rPr lang="en-GB" sz="2000" b="1" dirty="0">
                <a:solidFill>
                  <a:srgbClr val="222222"/>
                </a:solidFill>
                <a:latin typeface="Arial" panose="020B0604020202020204" pitchFamily="34" charset="0"/>
                <a:ea typeface="Calibri" panose="020F0502020204030204" pitchFamily="34" charset="0"/>
                <a:cs typeface="Times New Roman" panose="02020603050405020304" pitchFamily="18" charset="0"/>
              </a:rPr>
              <a:t>landfill</a:t>
            </a: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a:t>
            </a:r>
          </a:p>
        </p:txBody>
      </p:sp>
      <p:pic>
        <p:nvPicPr>
          <p:cNvPr id="11" name="Picture 2" descr="calm body of water near brown mountain under white and gray sk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57" b="9794"/>
          <a:stretch/>
        </p:blipFill>
        <p:spPr bwMode="auto">
          <a:xfrm>
            <a:off x="6599255" y="1352601"/>
            <a:ext cx="3449902" cy="18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7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3C23F62-E57A-4F2B-B922-5AA028492AC5}"/>
              </a:ext>
            </a:extLst>
          </p:cNvPr>
          <p:cNvGrpSpPr/>
          <p:nvPr/>
        </p:nvGrpSpPr>
        <p:grpSpPr>
          <a:xfrm>
            <a:off x="1847655" y="527901"/>
            <a:ext cx="8568964" cy="5392132"/>
            <a:chOff x="0" y="1"/>
            <a:chExt cx="3343275" cy="3635764"/>
          </a:xfrm>
        </p:grpSpPr>
        <p:pic>
          <p:nvPicPr>
            <p:cNvPr id="8" name="Picture 7">
              <a:extLst>
                <a:ext uri="{FF2B5EF4-FFF2-40B4-BE49-F238E27FC236}">
                  <a16:creationId xmlns:a16="http://schemas.microsoft.com/office/drawing/2014/main" id="{1F3C7472-794D-4924-93E2-7DE919A8D2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343275" cy="3635764"/>
            </a:xfrm>
            <a:prstGeom prst="rect">
              <a:avLst/>
            </a:prstGeom>
            <a:noFill/>
            <a:ln>
              <a:noFill/>
            </a:ln>
          </p:spPr>
        </p:pic>
        <p:sp>
          <p:nvSpPr>
            <p:cNvPr id="9" name="Text Box 2">
              <a:extLst>
                <a:ext uri="{FF2B5EF4-FFF2-40B4-BE49-F238E27FC236}">
                  <a16:creationId xmlns:a16="http://schemas.microsoft.com/office/drawing/2014/main" id="{9DAFF528-2B00-4B02-A13A-11730C990B90}"/>
                </a:ext>
              </a:extLst>
            </p:cNvPr>
            <p:cNvSpPr txBox="1">
              <a:spLocks noChangeArrowheads="1"/>
            </p:cNvSpPr>
            <p:nvPr/>
          </p:nvSpPr>
          <p:spPr bwMode="auto">
            <a:xfrm>
              <a:off x="419100" y="304800"/>
              <a:ext cx="2533650" cy="294600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dirty="0">
                  <a:ln>
                    <a:noFill/>
                  </a:ln>
                  <a:solidFill>
                    <a:srgbClr val="000000"/>
                  </a:solidFill>
                  <a:effectLst>
                    <a:outerShdw blurRad="38100" dist="19050" dir="2700000" algn="tl">
                      <a:schemeClr val="dk1">
                        <a:alpha val="40000"/>
                      </a:schemeClr>
                    </a:outerShdw>
                  </a:effectLst>
                  <a:latin typeface="Arial Black" panose="020B0A04020102020204" pitchFamily="34" charset="0"/>
                  <a:ea typeface="Calibri" panose="020F0502020204030204" pitchFamily="34" charset="0"/>
                  <a:cs typeface="Times New Roman" panose="02020603050405020304" pitchFamily="18" charset="0"/>
                </a:rPr>
                <a:t>Dictionary names ‘single-use’ as the phrase of the year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is a rising concern of how much plastic we use once and then throw away. This year has seen huge numbers of businesses pledging to phase out single-use plastics from their operations. </a:t>
              </a:r>
            </a:p>
            <a:p>
              <a:pPr>
                <a:lnSpc>
                  <a:spcPct val="107000"/>
                </a:lnSpc>
                <a:spcAft>
                  <a:spcPts val="800"/>
                </a:spcAft>
              </a:pP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Some governments are preparing to ban plastic straws, cotton buds, and other single-use plastics . . . .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58433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986</Words>
  <Application>Microsoft Office PowerPoint</Application>
  <PresentationFormat>Widescreen</PresentationFormat>
  <Paragraphs>76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dc:title>
  <dc:creator>Nicky Waller</dc:creator>
  <cp:lastModifiedBy>Jo Eastwood</cp:lastModifiedBy>
  <cp:revision>72</cp:revision>
  <dcterms:created xsi:type="dcterms:W3CDTF">2019-03-06T11:45:51Z</dcterms:created>
  <dcterms:modified xsi:type="dcterms:W3CDTF">2019-12-17T17:42:21Z</dcterms:modified>
</cp:coreProperties>
</file>